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4" r:id="rId10"/>
    <p:sldId id="265" r:id="rId11"/>
    <p:sldId id="271" r:id="rId12"/>
    <p:sldId id="269" r:id="rId13"/>
    <p:sldId id="270" r:id="rId14"/>
    <p:sldId id="26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320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RICAVI </a:t>
            </a:r>
          </a:p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it-IT" sz="240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2014 - 2018</a:t>
            </a:r>
            <a:r>
              <a:rPr lang="it-IT" sz="180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#,##0</c:formatCode>
                <c:ptCount val="1"/>
                <c:pt idx="0">
                  <c:v>1835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#,##0</c:formatCode>
                <c:ptCount val="1"/>
                <c:pt idx="0">
                  <c:v>5579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Foglio1!$D$2</c:f>
              <c:numCache>
                <c:formatCode>#,##0</c:formatCode>
                <c:ptCount val="1"/>
                <c:pt idx="0">
                  <c:v>6120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Foglio1!$E$2</c:f>
              <c:numCache>
                <c:formatCode>#,##0</c:formatCode>
                <c:ptCount val="1"/>
                <c:pt idx="0">
                  <c:v>7442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2018 (previsione)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Foglio1!$F$2</c:f>
              <c:numCache>
                <c:formatCode>#,##0</c:formatCode>
                <c:ptCount val="1"/>
                <c:pt idx="0">
                  <c:v>8987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31054768"/>
        <c:axId val="331055152"/>
      </c:barChart>
      <c:catAx>
        <c:axId val="33105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1055152"/>
        <c:crosses val="autoZero"/>
        <c:auto val="1"/>
        <c:lblAlgn val="ctr"/>
        <c:lblOffset val="100"/>
        <c:noMultiLvlLbl val="0"/>
      </c:catAx>
      <c:valAx>
        <c:axId val="3310551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3105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algn="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0.29177</cdr:x>
      <cdr:y>0.91087</cdr:y>
    </cdr:from>
    <cdr:to>
      <cdr:x>0.74627</cdr:x>
      <cdr:y>0.94202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508154" y="4860966"/>
          <a:ext cx="3906982" cy="166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1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02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03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507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574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45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29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21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43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4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31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46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58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86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36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3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B40D-A926-457B-85C4-74F329877057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237E177-33FE-42DD-8D99-D8B2E785C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96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15479" y="2095230"/>
            <a:ext cx="7766936" cy="2674882"/>
          </a:xfrm>
        </p:spPr>
        <p:txBody>
          <a:bodyPr/>
          <a:lstStyle/>
          <a:p>
            <a:pPr algn="ctr"/>
            <a:r>
              <a:rPr lang="it-IT" sz="6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Fondazione Venezia Servizi alla Persona</a:t>
            </a:r>
            <a:br>
              <a:rPr lang="it-IT" sz="6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6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2014 - 2018</a:t>
            </a:r>
            <a:endParaRPr lang="it-IT" sz="6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80" y="285641"/>
            <a:ext cx="4991534" cy="7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85994" y="798241"/>
            <a:ext cx="3639493" cy="448485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NOSTRA SQUADRA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1" y="88386"/>
            <a:ext cx="3024264" cy="454821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69249"/>
              </p:ext>
            </p:extLst>
          </p:nvPr>
        </p:nvGraphicFramePr>
        <p:xfrm>
          <a:off x="1885724" y="2412179"/>
          <a:ext cx="6640035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964"/>
                <a:gridCol w="779071"/>
              </a:tblGrid>
              <a:tr h="26167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n>
                            <a:solidFill>
                              <a:schemeClr val="bg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SERVIZI ALLA PERSONA</a:t>
                      </a:r>
                      <a:endParaRPr lang="it-IT" sz="1600" dirty="0">
                        <a:ln>
                          <a:solidFill>
                            <a:schemeClr val="bg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47139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SERVIZI</a:t>
                      </a:r>
                      <a:r>
                        <a:rPr lang="it-IT" sz="1400" b="1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DOMICILIARI (ASSISTENZA TUTELARE – CURE FAMILIARI)</a:t>
                      </a:r>
                      <a:endParaRPr lang="it-IT" sz="14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064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Responsabile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064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Coordinatore di servizio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064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Operatore Socio Sanitario (part time 30 h settimanali)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064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Operatore Socio Sanitario (part time 30 h settimanali) - interinale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064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Operatore generico di assistenza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064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Operatore generico di assistenza - interinale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064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Assistente familiare - interinale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Totali (parziali)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749465"/>
              </p:ext>
            </p:extLst>
          </p:nvPr>
        </p:nvGraphicFramePr>
        <p:xfrm>
          <a:off x="1885724" y="1950245"/>
          <a:ext cx="664003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964"/>
                <a:gridCol w="779071"/>
              </a:tblGrid>
              <a:tr h="2032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DIRETTORE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7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37296" y="715473"/>
            <a:ext cx="3567064" cy="448485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NOSTRA SQUADRA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1" y="88386"/>
            <a:ext cx="3024264" cy="454821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00299"/>
              </p:ext>
            </p:extLst>
          </p:nvPr>
        </p:nvGraphicFramePr>
        <p:xfrm>
          <a:off x="2000811" y="1511317"/>
          <a:ext cx="664003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964"/>
                <a:gridCol w="779071"/>
              </a:tblGrid>
              <a:tr h="247139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SERVIZI</a:t>
                      </a:r>
                      <a:r>
                        <a:rPr lang="it-IT" sz="1600" b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RESIDENZIALI</a:t>
                      </a:r>
                      <a:endParaRPr lang="it-IT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87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Residenza Giardino (Antica</a:t>
                      </a:r>
                      <a:r>
                        <a:rPr lang="it-IT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Scuola dei Battuti)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2601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Responsabile Socio Sanitario</a:t>
                      </a:r>
                      <a:r>
                        <a:rPr lang="it-IT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interinale</a:t>
                      </a:r>
                      <a:endParaRPr lang="it-IT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2601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Infermiere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2601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Operatore Socio Sanitario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Totali (parziali)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00521"/>
              </p:ext>
            </p:extLst>
          </p:nvPr>
        </p:nvGraphicFramePr>
        <p:xfrm>
          <a:off x="2000810" y="3233437"/>
          <a:ext cx="6640036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965"/>
                <a:gridCol w="779071"/>
              </a:tblGrid>
              <a:tr h="2373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Centro Servizi San Giobbe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0168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Responsabile Socio Sanitario</a:t>
                      </a:r>
                      <a:r>
                        <a:rPr lang="it-IT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interinale</a:t>
                      </a:r>
                      <a:endParaRPr lang="it-IT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168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Infermiere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168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Operatore Socio Sanitario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5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Totali (parziali)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41245"/>
              </p:ext>
            </p:extLst>
          </p:nvPr>
        </p:nvGraphicFramePr>
        <p:xfrm>
          <a:off x="2000811" y="4620277"/>
          <a:ext cx="6640035" cy="1722120"/>
        </p:xfrm>
        <a:graphic>
          <a:graphicData uri="http://schemas.openxmlformats.org/drawingml/2006/table">
            <a:tbl>
              <a:tblPr firstRow="1" bandRow="1">
                <a:solidFill>
                  <a:srgbClr val="CC3300"/>
                </a:solidFill>
                <a:tableStyleId>{5C22544A-7EE6-4342-B048-85BDC9FD1C3A}</a:tableStyleId>
              </a:tblPr>
              <a:tblGrid>
                <a:gridCol w="5860964"/>
                <a:gridCol w="779071"/>
              </a:tblGrid>
              <a:tr h="215939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SERVIZI SEMIRESIDENZIALI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9588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Servizio di trasporto anziani non autosufficienti presso Centri Diurni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323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Addetto accompagnamento anziani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23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Autista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23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Autista</a:t>
                      </a:r>
                      <a:r>
                        <a:rPr lang="it-IT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interinale</a:t>
                      </a:r>
                      <a:endParaRPr lang="it-IT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593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Totali (parziali)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3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4638" y="647192"/>
            <a:ext cx="3612331" cy="448485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NOSTRA SQUADRA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1" y="88386"/>
            <a:ext cx="3024264" cy="454821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50290"/>
              </p:ext>
            </p:extLst>
          </p:nvPr>
        </p:nvGraphicFramePr>
        <p:xfrm>
          <a:off x="1919331" y="1425950"/>
          <a:ext cx="6640035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964"/>
                <a:gridCol w="779071"/>
              </a:tblGrid>
              <a:tr h="26167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n>
                            <a:solidFill>
                              <a:schemeClr val="bg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CULTURALE</a:t>
                      </a:r>
                      <a:endParaRPr lang="it-IT" sz="1600" dirty="0">
                        <a:ln>
                          <a:solidFill>
                            <a:schemeClr val="bg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47139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SERVIZI</a:t>
                      </a:r>
                      <a:r>
                        <a:rPr lang="it-IT" sz="1600" b="1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CULTURALI</a:t>
                      </a:r>
                      <a:endParaRPr lang="it-IT" sz="16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064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Responsabile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18064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Coordinatore di servizio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18064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Addetto</a:t>
                      </a:r>
                      <a:r>
                        <a:rPr lang="it-IT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servizi culturali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Totali (parziali)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7139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ALTRI SERVIZI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87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Turismo sociale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2601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601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Impiegato di concetto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601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Cuoco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601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Addetto alle pulizie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601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Addetto alle pulizie - interinale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Totali (parziali)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73630"/>
              </p:ext>
            </p:extLst>
          </p:nvPr>
        </p:nvGraphicFramePr>
        <p:xfrm>
          <a:off x="1919331" y="5418830"/>
          <a:ext cx="6640036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965"/>
                <a:gridCol w="779071"/>
              </a:tblGrid>
              <a:tr h="2373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Attività di assistenza presso Comunità Alloggio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0168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Assistente familiare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455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Totali (parziali)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3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5862" y="814279"/>
            <a:ext cx="3585171" cy="448485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NOSTRA SQUADRA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1" y="88386"/>
            <a:ext cx="3024264" cy="454821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81510"/>
              </p:ext>
            </p:extLst>
          </p:nvPr>
        </p:nvGraphicFramePr>
        <p:xfrm>
          <a:off x="1658431" y="1648144"/>
          <a:ext cx="664003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964"/>
                <a:gridCol w="779071"/>
              </a:tblGrid>
              <a:tr h="215939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AREA AMMINISTRATIVA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9588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Settore Segreteria e Affari Generali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323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3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Impiegato di concetto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52815"/>
              </p:ext>
            </p:extLst>
          </p:nvPr>
        </p:nvGraphicFramePr>
        <p:xfrm>
          <a:off x="1658432" y="2797600"/>
          <a:ext cx="664003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964"/>
                <a:gridCol w="779071"/>
              </a:tblGrid>
              <a:tr h="20958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Settore Bilancio, Contabilità e Controllo di Gestione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323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3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Impiegato di concetto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32436"/>
              </p:ext>
            </p:extLst>
          </p:nvPr>
        </p:nvGraphicFramePr>
        <p:xfrm>
          <a:off x="1658432" y="3620560"/>
          <a:ext cx="664003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964"/>
                <a:gridCol w="779071"/>
              </a:tblGrid>
              <a:tr h="20958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Settore Risorse Umane e Contabilità del personale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323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3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Impiegato di concetto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46640"/>
              </p:ext>
            </p:extLst>
          </p:nvPr>
        </p:nvGraphicFramePr>
        <p:xfrm>
          <a:off x="1658432" y="4443520"/>
          <a:ext cx="664003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964"/>
                <a:gridCol w="779071"/>
              </a:tblGrid>
              <a:tr h="20958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Settore Informatico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323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37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Impiegato di concetto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37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Totali (parziali)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20129"/>
              </p:ext>
            </p:extLst>
          </p:nvPr>
        </p:nvGraphicFramePr>
        <p:xfrm>
          <a:off x="1658433" y="5839110"/>
          <a:ext cx="664003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964"/>
                <a:gridCol w="779071"/>
              </a:tblGrid>
              <a:tr h="2032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TOTALE DOTAZIONE ORGANICA</a:t>
                      </a:r>
                      <a:endParaRPr kumimoji="0" lang="it-IT" sz="1800" b="1" i="0" u="none" strike="noStrike" kern="1200" cap="none" spc="0" normalizeH="0" baseline="0" noProof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371</a:t>
                      </a:r>
                      <a:endParaRPr kumimoji="0" lang="it-IT" sz="1800" b="1" i="0" u="none" strike="noStrike" kern="1200" cap="none" spc="0" normalizeH="0" baseline="0" noProof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8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Segnaposto contenuto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891879"/>
              </p:ext>
            </p:extLst>
          </p:nvPr>
        </p:nvGraphicFramePr>
        <p:xfrm>
          <a:off x="669155" y="957943"/>
          <a:ext cx="8596312" cy="533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" name="Immagin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92" y="259809"/>
            <a:ext cx="3121158" cy="46939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731492" y="6294574"/>
            <a:ext cx="285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 espressi in euro e in migliaia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" y="259809"/>
            <a:ext cx="3121158" cy="46939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0214" y="1027611"/>
            <a:ext cx="8596668" cy="1320800"/>
          </a:xfrm>
        </p:spPr>
        <p:txBody>
          <a:bodyPr>
            <a:norm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 SIAMO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0249" y="1916250"/>
            <a:ext cx="8736631" cy="2727235"/>
          </a:xfrm>
        </p:spPr>
        <p:txBody>
          <a:bodyPr>
            <a:normAutofit/>
          </a:bodyPr>
          <a:lstStyle/>
          <a:p>
            <a:pPr algn="just"/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Fondazione Venezia Servizi alla Persona nasce nel 2014 su iniziativa dell’IRE (Istituzioni di Ricovero ed Educazione) e dell’Antica Scuola dei Battuti (Ente per la gestione dei Servizi alla Persona).</a:t>
            </a:r>
          </a:p>
          <a:p>
            <a:pPr algn="just"/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Fondazione opera sul territorio veneziano e svolge principalmente servizi rivolti alla persona nei settori dell’assistenza socio sanitaria.</a:t>
            </a:r>
          </a:p>
          <a:p>
            <a:pPr algn="just"/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Fondazione opera anche nella promozione e valorizzazione dei beni di interesse storico ed artistico.</a:t>
            </a:r>
            <a:endParaRPr lang="it-I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C:\Users\elisa.torri\AppData\Local\Microsoft\Windows\INetCache\Content.Outlook\T5OWBDQ8\Senza titolo-1 (005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05" y="4157221"/>
            <a:ext cx="5394548" cy="226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9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053737"/>
            <a:ext cx="8596668" cy="13208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ATTIVITA’ SVOLTE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03358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Fondazione ha come VISION principale la salute ed il benessere delle persone.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attività di Fondazione attualmente sono le seguenti: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Assistenza domiciliare tutelare e privata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Cure familiari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Servizi residenziali e semiresidenziali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Servizi culturali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Altri servizi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" y="259809"/>
            <a:ext cx="3121158" cy="4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987282"/>
            <a:ext cx="8596668" cy="1030054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Assistenza domiciliare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Fondazione è iscritta all’albo dei soggetti accreditati per l’erogazione delle prestazioni di assistenza tutelare e delle cure familiari del Comune di Venezia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seguito i dati dell’attività relativa all’assistenza</a:t>
            </a:r>
            <a:r>
              <a:rPr lang="it-I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domiciliare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(tutelare e privata) degli anni 2014 (dal 01/09/2014) – 2017: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14577"/>
              </p:ext>
            </p:extLst>
          </p:nvPr>
        </p:nvGraphicFramePr>
        <p:xfrm>
          <a:off x="677334" y="3785084"/>
          <a:ext cx="8400679" cy="189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814"/>
                <a:gridCol w="1310326"/>
                <a:gridCol w="1319753"/>
                <a:gridCol w="1305366"/>
                <a:gridCol w="1362420"/>
              </a:tblGrid>
              <a:tr h="346509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Anni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6509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Numero utenti totale annuo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3.814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11.414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10.675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9.802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6509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Numero media utenti mensile</a:t>
                      </a:r>
                      <a:endParaRPr lang="it-IT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4354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Importo servizi erogati</a:t>
                      </a:r>
                      <a:endParaRPr lang="it-IT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€ 1.840.500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€ 5.420.400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€ 5.409.900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€ 5.488.100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6509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 mensile servizi</a:t>
                      </a:r>
                      <a:r>
                        <a:rPr lang="it-IT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erogati</a:t>
                      </a:r>
                      <a:endParaRPr lang="it-IT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€ 460.100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€ 451.700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€ 450.800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€ 457.300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6" y="259809"/>
            <a:ext cx="3121158" cy="4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Cure familiari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Fondazione è iscritta all’albo dei soggetti accreditati per l’erogazione delle prestazioni di assistenza tutelare e delle cure familiari del Comune di Venezia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seguito i dati dell’attività relativa alle cure familiari degli anni 2016 – 2017: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61095"/>
              </p:ext>
            </p:extLst>
          </p:nvPr>
        </p:nvGraphicFramePr>
        <p:xfrm>
          <a:off x="677333" y="3776375"/>
          <a:ext cx="852322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967"/>
                <a:gridCol w="1209430"/>
                <a:gridCol w="1206631"/>
                <a:gridCol w="1432874"/>
                <a:gridCol w="131032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Anni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Numero utenti media mensile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Importo annuo servizi</a:t>
                      </a:r>
                      <a:r>
                        <a:rPr lang="it-IT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erogati </a:t>
                      </a:r>
                      <a:endParaRPr lang="it-IT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€ 137.700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€ 212.400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" y="259809"/>
            <a:ext cx="3121158" cy="4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002209"/>
            <a:ext cx="8596668" cy="13208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Servizi Residenziali e semiresidenziali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029961"/>
            <a:ext cx="8596668" cy="4431800"/>
          </a:xfrm>
        </p:spPr>
        <p:txBody>
          <a:bodyPr>
            <a:normAutofit/>
          </a:bodyPr>
          <a:lstStyle/>
          <a:p>
            <a:pPr algn="just"/>
            <a:r>
              <a:rPr lang="it-IT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 Residenziali: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ervizio socio sanitario presso Residenza Giardino di Antica Scuola dei Battuti, struttura per persone anziane non autosufficienti accreditata per n. 49 posti letto, a decorrere dall’1/03/2017.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socio sanitario presso il Centro Servizi San Giobbe dell’IRE, struttura per persone anziane non autosufficienti accreditata per n. 90 posti letto, a decorrere dall’1/01/2018.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 Semiresidenziali: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Accompagnamento 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degli utenti che frequentano i </a:t>
            </a:r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Centri Diurni 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presso l’Antica Scuola dei Battuti tramite un servizio di trasporto con </a:t>
            </a:r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autista, da febbraio 2016.</a:t>
            </a:r>
            <a:endParaRPr lang="it-IT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Attività 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 assistenziale </a:t>
            </a:r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nell’ambito 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progetto sperimentale dell’Antica Scuola dei Battuti denominato «…l’altra casa</a:t>
            </a:r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con operatori </a:t>
            </a:r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 sanitari </a:t>
            </a:r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qualificati, da ottobre 2017.</a:t>
            </a:r>
            <a:endParaRPr lang="it-I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" y="259809"/>
            <a:ext cx="3121158" cy="4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Servizi culturali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18965" y="2081347"/>
            <a:ext cx="5259540" cy="37446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Fondazione ha avviato con l’IRE dall’1/01/2016 una collaborazione per la valorizzazione e l’apertura al pubblico, quali sedi di esposizioni artistiche o manifestazioni di carattere culturale, degli immobili di proprietà dell’IRE che, pur presentando caratteristiche storiche o architettoniche di pregio, non erano pienamente utilizzati.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questi si ricordano Scala Contarini del Bovolo, Chiesa di Santa Maria dei Derelitti (detta dell’Ospedaletto), Oratorio dei Crociferi.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" y="259809"/>
            <a:ext cx="3121158" cy="46939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8" y="1567542"/>
            <a:ext cx="3337128" cy="477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2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05" y="1527143"/>
            <a:ext cx="8596668" cy="262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46705" y="731263"/>
            <a:ext cx="8596668" cy="13208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Servizi culturali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5" y="255061"/>
            <a:ext cx="3121158" cy="4693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05" y="4380556"/>
            <a:ext cx="1645665" cy="231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5" y="4471366"/>
            <a:ext cx="3137790" cy="222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30" y="4471366"/>
            <a:ext cx="3252543" cy="222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6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Altri servizi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18469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Fondazione è stata affidata da Istituzione Veneziana Servizi Sociali la gestione di Casa Alpina San Marco a Pedavena (BL). L’attività, storicamente destinata ad ospitare bambini, dalla seconda metà degli anni Ottanta è rivolta alla popolazione anziana attraverso l’organizzazione di soggiorni estivi per la terza età.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Negli ultimi anni sono state avviate iniziative volte a favorire il «turismo sociale» coinvolgendo soggetti diversi, tra i quali associazioni sportive, gruppi parrocchiali, scout, </a:t>
            </a:r>
            <a:r>
              <a:rPr lang="it-IT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" y="259809"/>
            <a:ext cx="3121158" cy="4693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35" y="3727269"/>
            <a:ext cx="5939245" cy="30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</TotalTime>
  <Words>813</Words>
  <Application>Microsoft Office PowerPoint</Application>
  <PresentationFormat>Widescreen</PresentationFormat>
  <Paragraphs>188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Sfaccettatura</vt:lpstr>
      <vt:lpstr>Fondazione Venezia Servizi alla Persona 2014 - 2018</vt:lpstr>
      <vt:lpstr>CHI SIAMO</vt:lpstr>
      <vt:lpstr>ATTIVITA’ SVOLTE</vt:lpstr>
      <vt:lpstr>Assistenza domiciliare</vt:lpstr>
      <vt:lpstr>Cure familiari</vt:lpstr>
      <vt:lpstr>Servizi Residenziali e semiresidenziali</vt:lpstr>
      <vt:lpstr>Servizi culturali</vt:lpstr>
      <vt:lpstr>Servizi culturali</vt:lpstr>
      <vt:lpstr>Altri servizi</vt:lpstr>
      <vt:lpstr>LA NOSTRA SQUADRA</vt:lpstr>
      <vt:lpstr>LA NOSTRA SQUADRA</vt:lpstr>
      <vt:lpstr>LA NOSTRA SQUADRA</vt:lpstr>
      <vt:lpstr>LA NOSTRA SQUADRA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Fondazione Venezia Servizi alla Persona 2014 - 2018</dc:title>
  <dc:creator>Giuliana Balliana</dc:creator>
  <cp:lastModifiedBy>Elisa Torri</cp:lastModifiedBy>
  <cp:revision>42</cp:revision>
  <dcterms:created xsi:type="dcterms:W3CDTF">2018-02-19T14:23:50Z</dcterms:created>
  <dcterms:modified xsi:type="dcterms:W3CDTF">2018-02-21T11:30:44Z</dcterms:modified>
</cp:coreProperties>
</file>